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1"/>
  </p:notesMasterIdLst>
  <p:sldIdLst>
    <p:sldId id="256" r:id="rId2"/>
    <p:sldId id="511" r:id="rId3"/>
    <p:sldId id="512" r:id="rId4"/>
    <p:sldId id="513" r:id="rId5"/>
    <p:sldId id="514" r:id="rId6"/>
    <p:sldId id="515" r:id="rId7"/>
    <p:sldId id="516" r:id="rId8"/>
    <p:sldId id="553" r:id="rId9"/>
    <p:sldId id="518" r:id="rId10"/>
  </p:sldIdLst>
  <p:sldSz cx="10160000" cy="5715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libri Light" panose="020F0302020204030204" pitchFamily="34" charset="0"/>
      <p:regular r:id="rId16"/>
      <p:italic r:id="rId17"/>
    </p:embeddedFont>
    <p:embeddedFont>
      <p:font typeface="DejaVu Sans" panose="020B0604020202020204" charset="0"/>
      <p:regular r:id="rId18"/>
      <p:bold r:id="rId19"/>
      <p:italic r:id="rId20"/>
      <p:boldItalic r:id="rId21"/>
    </p:embeddedFont>
    <p:embeddedFont>
      <p:font typeface="Lato" panose="020F0502020204030203" pitchFamily="34" charset="0"/>
      <p:regular r:id="rId22"/>
      <p:bold r:id="rId23"/>
      <p:italic r:id="rId24"/>
      <p:boldItalic r:id="rId25"/>
    </p:embeddedFont>
    <p:embeddedFont>
      <p:font typeface="Lato Hairline" panose="020B0604020202020204" charset="0"/>
      <p:regular r:id="rId26"/>
      <p:italic r:id="rId27"/>
    </p:embeddedFont>
    <p:embeddedFont>
      <p:font typeface="Lato Heavy" panose="020B0604020202020204" charset="0"/>
      <p:bold r:id="rId28"/>
      <p:boldItalic r:id="rId29"/>
    </p:embeddedFont>
    <p:embeddedFont>
      <p:font typeface="Lato Light" panose="020F0502020204030203" pitchFamily="34" charset="0"/>
      <p:regular r:id="rId30"/>
      <p:italic r:id="rId31"/>
    </p:embeddedFont>
    <p:embeddedFont>
      <p:font typeface="Lato Semibold" panose="020F0502020204030203" pitchFamily="34" charset="0"/>
      <p:bold r:id="rId32"/>
      <p:boldItalic r:id="rId33"/>
    </p:embeddedFont>
    <p:embeddedFont>
      <p:font typeface="Marcellus SC" panose="020B0604020202020204" charset="0"/>
      <p:regular r:id="rId34"/>
    </p:embeddedFont>
    <p:embeddedFont>
      <p:font typeface="Segoe UI" panose="020B0502040204020203" pitchFamily="34" charset="0"/>
      <p:regular r:id="rId35"/>
      <p:bold r:id="rId36"/>
      <p:italic r:id="rId37"/>
      <p:boldItalic r:id="rId38"/>
    </p:embeddedFont>
    <p:embeddedFont>
      <p:font typeface="Trebuchet MS" panose="020B0603020202020204" pitchFamily="34" charset="0"/>
      <p:regular r:id="rId39"/>
      <p:bold r:id="rId40"/>
      <p:italic r:id="rId41"/>
      <p:boldItalic r:id="rId42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7D8CDF-E8CE-4126-A90C-137CE1656243}">
          <p14:sldIdLst>
            <p14:sldId id="256"/>
            <p14:sldId id="511"/>
            <p14:sldId id="512"/>
            <p14:sldId id="513"/>
            <p14:sldId id="514"/>
            <p14:sldId id="515"/>
            <p14:sldId id="516"/>
            <p14:sldId id="553"/>
            <p14:sldId id="518"/>
          </p14:sldIdLst>
        </p14:section>
        <p14:section name="Introduction" id="{E185379F-EED8-47A4-92CD-21C0E60B4944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7B26"/>
    <a:srgbClr val="AB5DA5"/>
    <a:srgbClr val="FF4F4F"/>
    <a:srgbClr val="FFFF53"/>
    <a:srgbClr val="E4664F"/>
    <a:srgbClr val="4C6FA3"/>
    <a:srgbClr val="0B2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523" autoAdjust="0"/>
    <p:restoredTop sz="94660"/>
  </p:normalViewPr>
  <p:slideViewPr>
    <p:cSldViewPr snapToGrid="0">
      <p:cViewPr>
        <p:scale>
          <a:sx n="125" d="100"/>
          <a:sy n="125" d="100"/>
        </p:scale>
        <p:origin x="1468" y="13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9" Type="http://schemas.openxmlformats.org/officeDocument/2006/relationships/font" Target="fonts/font28.fntdata"/><Relationship Id="rId3" Type="http://schemas.openxmlformats.org/officeDocument/2006/relationships/slide" Target="slides/slide2.xml"/><Relationship Id="rId21" Type="http://schemas.openxmlformats.org/officeDocument/2006/relationships/font" Target="fonts/font10.fntdata"/><Relationship Id="rId34" Type="http://schemas.openxmlformats.org/officeDocument/2006/relationships/font" Target="fonts/font23.fntdata"/><Relationship Id="rId42" Type="http://schemas.openxmlformats.org/officeDocument/2006/relationships/font" Target="fonts/font31.fntdata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33" Type="http://schemas.openxmlformats.org/officeDocument/2006/relationships/font" Target="fonts/font22.fntdata"/><Relationship Id="rId38" Type="http://schemas.openxmlformats.org/officeDocument/2006/relationships/font" Target="fonts/font27.fntdata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font" Target="fonts/font18.fntdata"/><Relationship Id="rId41" Type="http://schemas.openxmlformats.org/officeDocument/2006/relationships/font" Target="fonts/font3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32" Type="http://schemas.openxmlformats.org/officeDocument/2006/relationships/font" Target="fonts/font21.fntdata"/><Relationship Id="rId37" Type="http://schemas.openxmlformats.org/officeDocument/2006/relationships/font" Target="fonts/font26.fntdata"/><Relationship Id="rId40" Type="http://schemas.openxmlformats.org/officeDocument/2006/relationships/font" Target="fonts/font29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font" Target="fonts/font17.fntdata"/><Relationship Id="rId36" Type="http://schemas.openxmlformats.org/officeDocument/2006/relationships/font" Target="fonts/font25.fntdata"/><Relationship Id="rId10" Type="http://schemas.openxmlformats.org/officeDocument/2006/relationships/slide" Target="slides/slide9.xml"/><Relationship Id="rId19" Type="http://schemas.openxmlformats.org/officeDocument/2006/relationships/font" Target="fonts/font8.fntdata"/><Relationship Id="rId31" Type="http://schemas.openxmlformats.org/officeDocument/2006/relationships/font" Target="fonts/font20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font" Target="fonts/font19.fntdata"/><Relationship Id="rId35" Type="http://schemas.openxmlformats.org/officeDocument/2006/relationships/font" Target="fonts/font24.fntdata"/><Relationship Id="rId43" Type="http://schemas.openxmlformats.org/officeDocument/2006/relationships/presProps" Target="presProps.xml"/></Relationships>
</file>

<file path=ppt/media/image1.png>
</file>

<file path=ppt/media/image10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5/8/2020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729AB-B77D-48AE-AA10-D1BD2B4D03E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7654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D3DE5FAB-0716-4A89-8246-1839F53C7C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667" y="1862667"/>
            <a:ext cx="4682065" cy="1989667"/>
          </a:xfrm>
        </p:spPr>
        <p:txBody>
          <a:bodyPr anchor="b">
            <a:normAutofit/>
          </a:bodyPr>
          <a:lstStyle>
            <a:lvl1pPr marL="0" algn="ctr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400" b="1" kern="1200" dirty="0">
                <a:solidFill>
                  <a:srgbClr val="FFFF53"/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7FFEA-B714-46C8-8691-0F213746993A}"/>
              </a:ext>
            </a:extLst>
          </p:cNvPr>
          <p:cNvSpPr txBox="1"/>
          <p:nvPr userDrawn="1"/>
        </p:nvSpPr>
        <p:spPr>
          <a:xfrm>
            <a:off x="7450978" y="4009094"/>
            <a:ext cx="1489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Luís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Oliveira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A0CE7B8-EF1A-483E-AD53-69D7E68944A8}"/>
              </a:ext>
            </a:extLst>
          </p:cNvPr>
          <p:cNvSpPr txBox="1">
            <a:spLocks/>
          </p:cNvSpPr>
          <p:nvPr userDrawn="1"/>
        </p:nvSpPr>
        <p:spPr>
          <a:xfrm>
            <a:off x="6690783" y="5384800"/>
            <a:ext cx="3009900" cy="23281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Summer 2020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A4FBBE-ABC4-47EB-ACF9-56632173728E}"/>
              </a:ext>
            </a:extLst>
          </p:cNvPr>
          <p:cNvSpPr txBox="1"/>
          <p:nvPr userDrawn="1"/>
        </p:nvSpPr>
        <p:spPr>
          <a:xfrm>
            <a:off x="6686550" y="2152782"/>
            <a:ext cx="3014134" cy="1079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 defTabSz="761970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667"/>
            </a:lvl2pPr>
            <a:lvl3pPr marL="761970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500"/>
            </a:lvl3pPr>
            <a:lvl4pPr marL="114295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4pPr>
            <a:lvl5pPr marL="152393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5pPr>
            <a:lvl6pPr marL="190492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6pPr>
            <a:lvl7pPr marL="228590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7pPr>
            <a:lvl8pPr marL="2666893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8pPr>
            <a:lvl9pPr marL="3047878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9pPr>
          </a:lstStyle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 0007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Computer Programming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9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6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30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240748941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322055886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>
  <p:cSld name="Title and Content (no ani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0"/>
            <a:ext cx="9990667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" y="495302"/>
            <a:ext cx="9990667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1566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FE727C23-BF5D-4F2B-B32D-EF48439146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kern="12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94EC74-BB7E-4DD1-8ED0-C2532C0D6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7"/>
            <a:ext cx="9668936" cy="4148402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8B8A354-EF1E-4AA8-84BD-CED0B0138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8200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624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55BCD8DB-43DD-40A0-B202-A7293BEFBD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976049"/>
            <a:ext cx="8763000" cy="2148151"/>
          </a:xfrm>
        </p:spPr>
        <p:txBody>
          <a:bodyPr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500" kern="1200" dirty="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155687"/>
            <a:ext cx="8763000" cy="1250156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800" kern="1200" smtClean="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CF8ACC2-DB1E-4D9F-9E27-81D23A7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</p:spTree>
    <p:extLst>
      <p:ext uri="{BB962C8B-B14F-4D97-AF65-F5344CB8AC3E}">
        <p14:creationId xmlns:p14="http://schemas.microsoft.com/office/powerpoint/2010/main" val="2811819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93DEAFF-0805-4387-A81F-C5B1BE2102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83444" y="5274261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1026160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563" y="5335062"/>
            <a:ext cx="684742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1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0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00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6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" y="304271"/>
            <a:ext cx="99568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" y="1521354"/>
            <a:ext cx="99568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6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 0007 – Summer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6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66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" sz="4000" dirty="0"/>
              <a:t>Welcom</a:t>
            </a:r>
            <a:r>
              <a:rPr lang="en-US" sz="4000" dirty="0"/>
              <a:t>e</a:t>
            </a:r>
            <a:r>
              <a:rPr lang="en" sz="4000" dirty="0"/>
              <a:t>!</a:t>
            </a:r>
            <a:br>
              <a:rPr lang="en" sz="4000" dirty="0"/>
            </a:b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CBD29C-41C8-4F92-AF93-90AEDE70CA38}"/>
              </a:ext>
            </a:extLst>
          </p:cNvPr>
          <p:cNvSpPr/>
          <p:nvPr/>
        </p:nvSpPr>
        <p:spPr>
          <a:xfrm>
            <a:off x="7745256" y="712266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#0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My name is Luís (pronounced Loo-</a:t>
            </a:r>
            <a:r>
              <a:rPr lang="en-US" dirty="0" err="1"/>
              <a:t>eesh</a:t>
            </a:r>
            <a:r>
              <a:rPr lang="en-US" dirty="0"/>
              <a:t>, but I don’t really care </a:t>
            </a:r>
            <a:r>
              <a:rPr lang="en-US" dirty="0">
                <a:sym typeface="Wingdings" panose="05000000000000000000" pitchFamily="2" charset="2"/>
              </a:rPr>
              <a:t> </a:t>
            </a:r>
            <a:r>
              <a:rPr lang="en-US" dirty="0"/>
              <a:t>)</a:t>
            </a:r>
          </a:p>
          <a:p>
            <a:r>
              <a:rPr lang="en-US" dirty="0"/>
              <a:t>I’m not from these parts as you can tell from my accent</a:t>
            </a:r>
          </a:p>
          <a:p>
            <a:pPr lvl="1"/>
            <a:r>
              <a:rPr lang="en-US" dirty="0"/>
              <a:t>I come from Portugal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course site: luisfnqoliveira.github.io/CS0007</a:t>
            </a:r>
          </a:p>
          <a:p>
            <a:pPr lvl="1"/>
            <a:r>
              <a:rPr lang="en-US" dirty="0"/>
              <a:t>all the stuff I talk about today is on the course site</a:t>
            </a:r>
          </a:p>
          <a:p>
            <a:r>
              <a:rPr lang="en-US" dirty="0"/>
              <a:t>email: loliveira@pitt.edu</a:t>
            </a:r>
          </a:p>
          <a:p>
            <a:r>
              <a:rPr lang="en-US" dirty="0"/>
              <a:t>office: 5421 SENSQ (</a:t>
            </a:r>
            <a:r>
              <a:rPr lang="en-US" dirty="0" err="1"/>
              <a:t>haha</a:t>
            </a:r>
            <a:r>
              <a:rPr lang="en-US" dirty="0"/>
              <a:t> – more like Zoom) (check site)</a:t>
            </a:r>
          </a:p>
          <a:p>
            <a:r>
              <a:rPr lang="en-US" dirty="0"/>
              <a:t>office Hours: TBD (check the site)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4" name="Speech Bubble: Rectangle 3">
            <a:extLst>
              <a:ext uri="{FF2B5EF4-FFF2-40B4-BE49-F238E27FC236}">
                <a16:creationId xmlns:a16="http://schemas.microsoft.com/office/drawing/2014/main" id="{D40821A1-149D-486B-908A-2D45327A265C}"/>
              </a:ext>
            </a:extLst>
          </p:cNvPr>
          <p:cNvSpPr/>
          <p:nvPr/>
        </p:nvSpPr>
        <p:spPr>
          <a:xfrm>
            <a:off x="299512" y="2195506"/>
            <a:ext cx="2536821" cy="877762"/>
          </a:xfrm>
          <a:prstGeom prst="wedgeRectCallout">
            <a:avLst>
              <a:gd name="adj1" fmla="val 87158"/>
              <a:gd name="adj2" fmla="val 85440"/>
            </a:avLst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i</a:t>
            </a:r>
            <a:r>
              <a:rPr lang="en-GB" dirty="0"/>
              <a:t> before e except after c…</a:t>
            </a:r>
          </a:p>
          <a:p>
            <a:pPr algn="ctr"/>
            <a:r>
              <a:rPr lang="en-GB" dirty="0"/>
              <a:t>and this guy’s name!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1E1DDE9-2638-4988-8BA1-6073494B4DCC}"/>
              </a:ext>
            </a:extLst>
          </p:cNvPr>
          <p:cNvGrpSpPr/>
          <p:nvPr/>
        </p:nvGrpSpPr>
        <p:grpSpPr>
          <a:xfrm>
            <a:off x="4351868" y="1777867"/>
            <a:ext cx="5410199" cy="1295401"/>
            <a:chOff x="3048001" y="1257300"/>
            <a:chExt cx="5410199" cy="129540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4C7C5F4-DDDF-4CF2-B987-6AC58A69F7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743" t="10660" b="44032"/>
            <a:stretch/>
          </p:blipFill>
          <p:spPr>
            <a:xfrm>
              <a:off x="3048001" y="1257300"/>
              <a:ext cx="5410199" cy="1295401"/>
            </a:xfrm>
            <a:prstGeom prst="rect">
              <a:avLst/>
            </a:prstGeom>
          </p:spPr>
        </p:pic>
        <p:sp>
          <p:nvSpPr>
            <p:cNvPr id="9" name="Arrow: Curved Down 8">
              <a:extLst>
                <a:ext uri="{FF2B5EF4-FFF2-40B4-BE49-F238E27FC236}">
                  <a16:creationId xmlns:a16="http://schemas.microsoft.com/office/drawing/2014/main" id="{6F04E4D4-083C-4594-90FA-E7D1211EB64D}"/>
                </a:ext>
              </a:extLst>
            </p:cNvPr>
            <p:cNvSpPr/>
            <p:nvPr/>
          </p:nvSpPr>
          <p:spPr>
            <a:xfrm rot="190186" flipV="1">
              <a:off x="3211338" y="1958182"/>
              <a:ext cx="4979400" cy="457201"/>
            </a:xfrm>
            <a:prstGeom prst="curvedDownArrow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7647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655DC5-CD1D-45C4-8BC5-4B8124DB2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Textbook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61B78F-5C29-4018-B490-FD638E93D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D0CA96-469A-4983-A606-667B56955C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Starting out with Java</a:t>
            </a:r>
            <a:br>
              <a:rPr lang="en-US" dirty="0"/>
            </a:br>
            <a:r>
              <a:rPr lang="en-US" dirty="0"/>
              <a:t>From Control Structures through Objects </a:t>
            </a:r>
          </a:p>
          <a:p>
            <a:pPr lvl="1"/>
            <a:r>
              <a:rPr lang="en-US" dirty="0"/>
              <a:t>7</a:t>
            </a:r>
            <a:r>
              <a:rPr lang="en-US" baseline="30000" dirty="0"/>
              <a:t>th</a:t>
            </a:r>
            <a:r>
              <a:rPr lang="en-US" dirty="0"/>
              <a:t> edition</a:t>
            </a:r>
          </a:p>
          <a:p>
            <a:pPr lvl="1"/>
            <a:r>
              <a:rPr lang="en-US" dirty="0"/>
              <a:t>If you have a previous edition it’s fine</a:t>
            </a:r>
          </a:p>
          <a:p>
            <a:pPr lvl="1"/>
            <a:r>
              <a:rPr lang="en-US" dirty="0"/>
              <a:t>If you have another book on Java, check the </a:t>
            </a:r>
            <a:br>
              <a:rPr lang="en-US" dirty="0"/>
            </a:br>
            <a:r>
              <a:rPr lang="en-US" dirty="0"/>
              <a:t>table of contents</a:t>
            </a:r>
          </a:p>
          <a:p>
            <a:r>
              <a:rPr lang="en-US" dirty="0"/>
              <a:t>I advise you to get a book on Java</a:t>
            </a:r>
          </a:p>
          <a:p>
            <a:pPr lvl="1"/>
            <a:r>
              <a:rPr lang="en-US" dirty="0"/>
              <a:t>You have been opted-in in </a:t>
            </a:r>
            <a:r>
              <a:rPr lang="en-US" dirty="0" err="1"/>
              <a:t>Redshelf</a:t>
            </a:r>
            <a:r>
              <a:rPr lang="en-US" dirty="0"/>
              <a:t> (It’ll cost you $)</a:t>
            </a:r>
          </a:p>
          <a:p>
            <a:pPr lvl="1"/>
            <a:r>
              <a:rPr lang="en-US" dirty="0"/>
              <a:t>You can opt-out until add/drop (check website)</a:t>
            </a:r>
          </a:p>
          <a:p>
            <a:pPr lvl="1"/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F3C06B6-1D48-4532-B816-F96550D4A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8A4D98-FB1F-41BD-BDD3-C8417ECEA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30284" y="1061719"/>
            <a:ext cx="2894749" cy="3345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8310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E3589-95FE-440B-9179-252F6AA22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Grading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056ADE-C80B-4D85-8C56-AF9A272BB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9C2A5A-30EF-4830-AF16-1E5E725666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lvl="0"/>
            <a:r>
              <a:rPr lang="en-US" dirty="0"/>
              <a:t>Classes are important</a:t>
            </a:r>
          </a:p>
          <a:p>
            <a:pPr lvl="1"/>
            <a:r>
              <a:rPr lang="en-US" dirty="0"/>
              <a:t>Some will be boring (today? </a:t>
            </a:r>
            <a:r>
              <a:rPr lang="en-US" dirty="0">
                <a:sym typeface="Wingdings" panose="05000000000000000000" pitchFamily="2" charset="2"/>
              </a:rPr>
              <a:t>)</a:t>
            </a:r>
            <a:endParaRPr lang="en-US" dirty="0"/>
          </a:p>
          <a:p>
            <a:pPr lvl="1"/>
            <a:r>
              <a:rPr lang="en-US" dirty="0"/>
              <a:t>Sometimes the slides alone may not be clear enough</a:t>
            </a:r>
          </a:p>
          <a:p>
            <a:pPr lvl="2"/>
            <a:r>
              <a:rPr lang="en-US" dirty="0"/>
              <a:t>Even from seasoned professors! (I know, I’ve been there!)</a:t>
            </a:r>
          </a:p>
          <a:p>
            <a:pPr lvl="0"/>
            <a:r>
              <a:rPr lang="en-US" b="1" dirty="0"/>
              <a:t>Labs: 20%</a:t>
            </a:r>
            <a:endParaRPr lang="en-US" i="1" dirty="0"/>
          </a:p>
          <a:p>
            <a:pPr lvl="1"/>
            <a:r>
              <a:rPr lang="en-US" dirty="0"/>
              <a:t>Work done during recitation</a:t>
            </a:r>
          </a:p>
          <a:p>
            <a:pPr lvl="0"/>
            <a:r>
              <a:rPr lang="en-US" b="1" dirty="0"/>
              <a:t>Quizzes: 10%</a:t>
            </a:r>
            <a:endParaRPr lang="en-US" i="1" dirty="0"/>
          </a:p>
          <a:p>
            <a:pPr lvl="1"/>
            <a:r>
              <a:rPr lang="en-US" dirty="0"/>
              <a:t>In recitation</a:t>
            </a:r>
          </a:p>
          <a:p>
            <a:r>
              <a:rPr lang="en-US" b="1" dirty="0"/>
              <a:t>3 projects: 30%</a:t>
            </a:r>
          </a:p>
          <a:p>
            <a:pPr lvl="1"/>
            <a:r>
              <a:rPr lang="en-US" dirty="0"/>
              <a:t>Programming projects using Java</a:t>
            </a:r>
          </a:p>
          <a:p>
            <a:r>
              <a:rPr lang="en-US" b="1" dirty="0"/>
              <a:t>2 exams: 40%</a:t>
            </a:r>
          </a:p>
          <a:p>
            <a:pPr lvl="1"/>
            <a:r>
              <a:rPr lang="en-US" dirty="0"/>
              <a:t>1 midterms, 1 (semi-cumulative) final</a:t>
            </a:r>
          </a:p>
          <a:p>
            <a:pPr lvl="1"/>
            <a:r>
              <a:rPr lang="en-US" b="1" dirty="0"/>
              <a:t>Lowest grade 15%; highest is 25%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B98DC2-E7B1-4F01-B369-9C12C87F4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35822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8E8605-B361-40D1-AB3C-75558259BE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Expectations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2586E5-FCF2-4825-914A-CC05FABE6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7D96C3-DBD4-4553-B2E5-EB65C0E18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Religious absences are excused: contact me ASAP</a:t>
            </a:r>
          </a:p>
          <a:p>
            <a:endParaRPr lang="en-US" dirty="0"/>
          </a:p>
          <a:p>
            <a:r>
              <a:rPr lang="en-US" dirty="0"/>
              <a:t>Students with disabilities should contact the Office of Disability Resources and Services (DRS) if you haven’t already</a:t>
            </a:r>
          </a:p>
          <a:p>
            <a:pPr lvl="1"/>
            <a:r>
              <a:rPr lang="en-US" dirty="0"/>
              <a:t>216 William Pitt Union; </a:t>
            </a:r>
            <a:r>
              <a:rPr lang="en-US" b="1" dirty="0"/>
              <a:t>412-648-7890</a:t>
            </a:r>
            <a:r>
              <a:rPr lang="en-US" dirty="0"/>
              <a:t>; TTY:</a:t>
            </a:r>
            <a:r>
              <a:rPr lang="en-US" b="1" dirty="0"/>
              <a:t>412-383-7355</a:t>
            </a:r>
            <a:endParaRPr lang="en-US" dirty="0"/>
          </a:p>
          <a:p>
            <a:endParaRPr lang="en-US" dirty="0"/>
          </a:p>
          <a:p>
            <a:r>
              <a:rPr lang="en-US" dirty="0"/>
              <a:t>Please, no comments about sex, gender, race, ethnicity, religion, etc..</a:t>
            </a:r>
          </a:p>
          <a:p>
            <a:pPr lvl="1"/>
            <a:r>
              <a:rPr lang="en-US" dirty="0"/>
              <a:t>Anywhere!</a:t>
            </a:r>
          </a:p>
          <a:p>
            <a:pPr lvl="1"/>
            <a:r>
              <a:rPr lang="en-US" dirty="0"/>
              <a:t>Just be nice!</a:t>
            </a:r>
          </a:p>
          <a:p>
            <a:endParaRPr lang="en-US" dirty="0"/>
          </a:p>
          <a:p>
            <a:r>
              <a:rPr lang="en-US" dirty="0"/>
              <a:t>Cheating: </a:t>
            </a:r>
            <a:r>
              <a:rPr lang="en-US" b="1" dirty="0"/>
              <a:t>Don’t!</a:t>
            </a:r>
          </a:p>
          <a:p>
            <a:pPr lvl="1"/>
            <a:r>
              <a:rPr lang="en-US" dirty="0"/>
              <a:t>0 on assignment first time, </a:t>
            </a:r>
          </a:p>
          <a:p>
            <a:pPr lvl="1"/>
            <a:r>
              <a:rPr lang="en-US" b="1" dirty="0"/>
              <a:t>fail the course </a:t>
            </a:r>
            <a:r>
              <a:rPr lang="en-US" dirty="0"/>
              <a:t>second time.</a:t>
            </a:r>
          </a:p>
          <a:p>
            <a:pPr lvl="1"/>
            <a:r>
              <a:rPr lang="en-US" dirty="0"/>
              <a:t>Do not publish your work in public palaces (no </a:t>
            </a:r>
            <a:r>
              <a:rPr lang="en-US" b="1" dirty="0" err="1"/>
              <a:t>github</a:t>
            </a:r>
            <a:r>
              <a:rPr lang="en-US" b="1" dirty="0"/>
              <a:t>!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you can also talk about labs, but still no sharing stuff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B7B1E3-103C-4D53-A162-15FBD7DA9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6783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F5A7C-7B21-440A-8847-B3004DF34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 NOT CHEAT!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A1574E-BDC4-4AC0-92FC-301664D8AC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C4803D-2416-4A2B-9E59-046B7BB74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If you're confused, don't cheat, ask me for help?</a:t>
            </a:r>
          </a:p>
          <a:p>
            <a:pPr lvl="1"/>
            <a:r>
              <a:rPr lang="en-US" dirty="0"/>
              <a:t>Hot tips for not cheating:</a:t>
            </a:r>
          </a:p>
          <a:p>
            <a:pPr marL="972980" lvl="2" indent="-457200">
              <a:buFont typeface="+mj-lt"/>
              <a:buAutoNum type="arabicPeriod"/>
            </a:pPr>
            <a:r>
              <a:rPr lang="en-US" dirty="0"/>
              <a:t>Don’t!</a:t>
            </a:r>
          </a:p>
          <a:p>
            <a:pPr marL="972980" lvl="2" indent="-457200">
              <a:buFont typeface="+mj-lt"/>
              <a:buAutoNum type="arabicPeriod"/>
            </a:pPr>
            <a:r>
              <a:rPr lang="en-US" dirty="0"/>
              <a:t>Do not!</a:t>
            </a:r>
          </a:p>
          <a:p>
            <a:pPr lvl="1"/>
            <a:r>
              <a:rPr lang="en-US" dirty="0"/>
              <a:t>You have LOTS of resources</a:t>
            </a:r>
          </a:p>
          <a:p>
            <a:pPr lvl="2"/>
            <a:r>
              <a:rPr lang="en-US" dirty="0"/>
              <a:t>Me! and the TA</a:t>
            </a:r>
          </a:p>
          <a:p>
            <a:pPr lvl="2"/>
            <a:r>
              <a:rPr lang="en-US" dirty="0"/>
              <a:t>Undergraduate Helpdesk (CRC)</a:t>
            </a:r>
          </a:p>
          <a:p>
            <a:endParaRPr lang="en-US" dirty="0"/>
          </a:p>
          <a:p>
            <a:r>
              <a:rPr lang="en-US" dirty="0"/>
              <a:t>People can tell when you cheat</a:t>
            </a:r>
          </a:p>
          <a:p>
            <a:pPr lvl="1"/>
            <a:r>
              <a:rPr lang="en-US" dirty="0"/>
              <a:t>It is usually quite obvious!</a:t>
            </a:r>
          </a:p>
          <a:p>
            <a:pPr lvl="1"/>
            <a:r>
              <a:rPr lang="en-US" dirty="0"/>
              <a:t>So don’t do it, it’s not worth it!</a:t>
            </a:r>
          </a:p>
          <a:p>
            <a:pPr lvl="1"/>
            <a:r>
              <a:rPr lang="en-US" dirty="0"/>
              <a:t>The university is quite strict about it.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71227D-5E77-45BC-9F96-92CC5146ED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63632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723E2E-ECCC-475D-BE78-174D087BB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Teaching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99BA5B-0785-47A9-B205-532CF45876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F7A55E-1392-423A-BEFA-6A8777C8B4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 questions are dumb!</a:t>
            </a:r>
          </a:p>
          <a:p>
            <a:pPr lvl="1"/>
            <a:r>
              <a:rPr lang="en-US" dirty="0"/>
              <a:t>NEVER BE AFRAID TO ASK THEM!</a:t>
            </a:r>
          </a:p>
          <a:p>
            <a:pPr lvl="1"/>
            <a:r>
              <a:rPr lang="en-US" b="1" dirty="0"/>
              <a:t>DON’T STRUGGLE IN SILENCE ON YOUR PROJECTS!!!!!!!</a:t>
            </a:r>
          </a:p>
          <a:p>
            <a:pPr lvl="1"/>
            <a:r>
              <a:rPr lang="en-US" dirty="0"/>
              <a:t>Classes taught </a:t>
            </a:r>
            <a:r>
              <a:rPr lang="en-US" b="1" dirty="0"/>
              <a:t>without interaction </a:t>
            </a:r>
            <a:r>
              <a:rPr lang="en-US" dirty="0"/>
              <a:t>are boring!!</a:t>
            </a:r>
          </a:p>
          <a:p>
            <a:pPr marL="258605" lvl="1" indent="0">
              <a:buNone/>
            </a:pPr>
            <a:endParaRPr lang="en-US" dirty="0"/>
          </a:p>
          <a:p>
            <a:r>
              <a:rPr lang="en-US" dirty="0"/>
              <a:t>I cannot read your mind, or see your faces (remote \o/)</a:t>
            </a:r>
          </a:p>
          <a:p>
            <a:pPr lvl="1"/>
            <a:r>
              <a:rPr lang="en-US" dirty="0"/>
              <a:t>Interrupt me!</a:t>
            </a:r>
          </a:p>
          <a:p>
            <a:pPr lvl="1"/>
            <a:r>
              <a:rPr lang="en-US" dirty="0"/>
              <a:t>You can ask questions, and get the answers promptly!</a:t>
            </a:r>
          </a:p>
          <a:p>
            <a:pPr lvl="1"/>
            <a:r>
              <a:rPr lang="en-US" dirty="0"/>
              <a:t>Please… be interactive </a:t>
            </a:r>
            <a:r>
              <a:rPr lang="en-US" dirty="0">
                <a:sym typeface="Wingdings" panose="05000000000000000000" pitchFamily="2" charset="2"/>
              </a:rPr>
              <a:t>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AD123C-3138-41CB-B163-F67FE6752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43380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D34FC-4600-4339-8005-282D23453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FAQ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0A9D17-9F54-4BFA-AD34-588B295CC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E20F1B-E104-4C48-8AD7-54F4227949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6"/>
            <a:ext cx="9668936" cy="4506383"/>
          </a:xfrm>
        </p:spPr>
        <p:txBody>
          <a:bodyPr>
            <a:normAutofit/>
          </a:bodyPr>
          <a:lstStyle/>
          <a:p>
            <a:r>
              <a:rPr lang="en-US" dirty="0"/>
              <a:t>Maybe the answer for my question is in the next slide. Should I ask?</a:t>
            </a:r>
          </a:p>
          <a:p>
            <a:pPr lvl="1"/>
            <a:r>
              <a:rPr lang="en-US" dirty="0"/>
              <a:t>Yes! I’ll let you know if that’s the case</a:t>
            </a:r>
          </a:p>
          <a:p>
            <a:r>
              <a:rPr lang="en-US" dirty="0"/>
              <a:t>I’m sure I should know this. I shouldn’t ask!</a:t>
            </a:r>
          </a:p>
          <a:p>
            <a:pPr lvl="1"/>
            <a:r>
              <a:rPr lang="en-US" dirty="0"/>
              <a:t>NO! Probably you should not know that yet! So just ASK!</a:t>
            </a:r>
          </a:p>
          <a:p>
            <a:pPr lvl="1"/>
            <a:r>
              <a:rPr lang="en-US" dirty="0"/>
              <a:t>NO! Maybe you should know, BUT you don’t… So ASK! </a:t>
            </a:r>
          </a:p>
          <a:p>
            <a:r>
              <a:rPr lang="en-US" dirty="0"/>
              <a:t>I’m embarrassed I don’t want to ask</a:t>
            </a:r>
          </a:p>
          <a:p>
            <a:pPr lvl="1"/>
            <a:r>
              <a:rPr lang="en-US" dirty="0"/>
              <a:t>That’s fine! But don’t be! Others will have the same question! I assure you!</a:t>
            </a:r>
          </a:p>
          <a:p>
            <a:pPr lvl="1"/>
            <a:r>
              <a:rPr lang="en-US" dirty="0"/>
              <a:t>But if you want, write the question down, send it to me privately!</a:t>
            </a:r>
          </a:p>
          <a:p>
            <a:pPr lvl="1"/>
            <a:r>
              <a:rPr lang="en-US" dirty="0"/>
              <a:t>BUT ASK!!!! (later)</a:t>
            </a:r>
          </a:p>
          <a:p>
            <a:r>
              <a:rPr lang="en-US" dirty="0"/>
              <a:t>Should I ask?</a:t>
            </a:r>
          </a:p>
          <a:p>
            <a:pPr lvl="1"/>
            <a:r>
              <a:rPr lang="en-US" dirty="0"/>
              <a:t>YES! Interrupt me at any time!!!</a:t>
            </a:r>
          </a:p>
          <a:p>
            <a:pPr lvl="1"/>
            <a:r>
              <a:rPr lang="en-US" dirty="0"/>
              <a:t>Like now? INTERRUPT ME!!!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3144F0-7E8D-4046-AA9F-0721AFC13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2866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3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800"/>
                            </p:stCondLst>
                            <p:childTnLst>
                              <p:par>
                                <p:cTn id="42" presetID="27" presetClass="emph" presetSubtype="0" repeatCount="indefinite" fill="remove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3" dur="250" autoRev="1" fill="remove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animClr clrSpc="rgb" dir="cw">
                                      <p:cBhvr>
                                        <p:cTn id="44" dur="250" autoRev="1" fill="remove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folHlink"/>
                                      </p:to>
                                    </p:animClr>
                                    <p:set>
                                      <p:cBhvr>
                                        <p:cTn id="45" dur="250" autoRev="1" fill="remove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6" dur="250" autoRev="1" fill="remove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323856D4-B5F7-4776-AAD1-5E4E3DD84E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Goals for this course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8E56F7-53F4-4440-B80F-A10B5F38A2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8CF61EF-5369-40C6-8BD2-DF10F003A3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694268"/>
            <a:ext cx="9668936" cy="4906962"/>
          </a:xfrm>
        </p:spPr>
        <p:txBody>
          <a:bodyPr>
            <a:normAutofit lnSpcReduction="10000"/>
          </a:bodyPr>
          <a:lstStyle/>
          <a:p>
            <a:r>
              <a:rPr lang="en-GB" dirty="0"/>
              <a:t>Think computer: </a:t>
            </a:r>
          </a:p>
          <a:p>
            <a:pPr lvl="1"/>
            <a:r>
              <a:rPr lang="en-GB" dirty="0"/>
              <a:t>Understand common programming grammar (usage and limitations)</a:t>
            </a:r>
          </a:p>
          <a:p>
            <a:pPr lvl="1"/>
            <a:r>
              <a:rPr lang="en-GB" dirty="0"/>
              <a:t>Create a solution for a problem (this is the actual hard part!)</a:t>
            </a:r>
          </a:p>
          <a:p>
            <a:pPr lvl="1"/>
            <a:r>
              <a:rPr lang="en-GB" dirty="0"/>
              <a:t>Practice-practice-practice</a:t>
            </a:r>
          </a:p>
          <a:p>
            <a:endParaRPr lang="en-GB" dirty="0"/>
          </a:p>
          <a:p>
            <a:r>
              <a:rPr lang="en-GB" dirty="0"/>
              <a:t>Read computer: </a:t>
            </a:r>
          </a:p>
          <a:p>
            <a:pPr lvl="1"/>
            <a:r>
              <a:rPr lang="en-GB" dirty="0"/>
              <a:t>Analyse and critique Java code written by someone else</a:t>
            </a:r>
          </a:p>
          <a:p>
            <a:pPr lvl="1"/>
            <a:r>
              <a:rPr lang="en-GB" dirty="0"/>
              <a:t>Looking at code and understand what’s going on!</a:t>
            </a:r>
          </a:p>
          <a:p>
            <a:pPr lvl="1"/>
            <a:r>
              <a:rPr lang="en-GB" dirty="0"/>
              <a:t>You will need to understand other people’s code </a:t>
            </a:r>
          </a:p>
          <a:p>
            <a:endParaRPr lang="en-GB" dirty="0"/>
          </a:p>
          <a:p>
            <a:r>
              <a:rPr lang="en-GB" dirty="0"/>
              <a:t>Speak computer: </a:t>
            </a:r>
          </a:p>
          <a:p>
            <a:pPr lvl="1"/>
            <a:r>
              <a:rPr lang="en-GB" dirty="0"/>
              <a:t>Write algorithms and implement them (in Java)</a:t>
            </a:r>
          </a:p>
          <a:p>
            <a:pPr lvl="1"/>
            <a:r>
              <a:rPr lang="en-GB" dirty="0"/>
              <a:t>Binary – and how does it limit us when writing a program</a:t>
            </a:r>
          </a:p>
          <a:p>
            <a:pPr lvl="1"/>
            <a:r>
              <a:rPr lang="en-GB" dirty="0"/>
              <a:t>Programming – How to convert a solution into something the computer can do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883696-6AE4-4D9E-AAAB-2246EE19F2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9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93368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 00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CA5DC"/>
      </a:accent1>
      <a:accent2>
        <a:srgbClr val="F0CF5B"/>
      </a:accent2>
      <a:accent3>
        <a:srgbClr val="E4664F"/>
      </a:accent3>
      <a:accent4>
        <a:srgbClr val="811717"/>
      </a:accent4>
      <a:accent5>
        <a:srgbClr val="0000AE"/>
      </a:accent5>
      <a:accent6>
        <a:srgbClr val="FFFF53"/>
      </a:accent6>
      <a:hlink>
        <a:srgbClr val="48A1FA"/>
      </a:hlink>
      <a:folHlink>
        <a:srgbClr val="C00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20088</TotalTime>
  <Words>756</Words>
  <Application>Microsoft Office PowerPoint</Application>
  <PresentationFormat>Custom</PresentationFormat>
  <Paragraphs>122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23" baseType="lpstr">
      <vt:lpstr>Segoe UI</vt:lpstr>
      <vt:lpstr>Lato Hairline</vt:lpstr>
      <vt:lpstr>Lato Semibold</vt:lpstr>
      <vt:lpstr>Arial</vt:lpstr>
      <vt:lpstr>Lato Light</vt:lpstr>
      <vt:lpstr>Lato Heavy</vt:lpstr>
      <vt:lpstr>Marcellus SC</vt:lpstr>
      <vt:lpstr>Lato</vt:lpstr>
      <vt:lpstr>Calibri</vt:lpstr>
      <vt:lpstr>DejaVu Sans</vt:lpstr>
      <vt:lpstr>Trebuchet MS</vt:lpstr>
      <vt:lpstr>Calibri Light</vt:lpstr>
      <vt:lpstr>Wingdings</vt:lpstr>
      <vt:lpstr>Office Theme</vt:lpstr>
      <vt:lpstr>Welcome! </vt:lpstr>
      <vt:lpstr>Welcome!</vt:lpstr>
      <vt:lpstr>Textbook</vt:lpstr>
      <vt:lpstr>Grading</vt:lpstr>
      <vt:lpstr>Expectations</vt:lpstr>
      <vt:lpstr>DO NOT CHEAT!</vt:lpstr>
      <vt:lpstr>Teaching</vt:lpstr>
      <vt:lpstr>FAQ</vt:lpstr>
      <vt:lpstr>Goals for this course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Luis Oliveira</cp:lastModifiedBy>
  <cp:revision>447</cp:revision>
  <dcterms:created xsi:type="dcterms:W3CDTF">2020-01-05T03:35:10Z</dcterms:created>
  <dcterms:modified xsi:type="dcterms:W3CDTF">2020-05-10T23:06:52Z</dcterms:modified>
</cp:coreProperties>
</file>

<file path=docProps/thumbnail.jpeg>
</file>